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344" r:id="rId2"/>
    <p:sldId id="341" r:id="rId3"/>
    <p:sldId id="285" r:id="rId4"/>
    <p:sldId id="286" r:id="rId5"/>
    <p:sldId id="287" r:id="rId6"/>
    <p:sldId id="342" r:id="rId7"/>
    <p:sldId id="343" r:id="rId8"/>
    <p:sldId id="289" r:id="rId9"/>
    <p:sldId id="291" r:id="rId10"/>
    <p:sldId id="295" r:id="rId11"/>
    <p:sldId id="290" r:id="rId12"/>
    <p:sldId id="345" r:id="rId13"/>
    <p:sldId id="297" r:id="rId14"/>
    <p:sldId id="298" r:id="rId15"/>
    <p:sldId id="299" r:id="rId16"/>
    <p:sldId id="326" r:id="rId17"/>
  </p:sldIdLst>
  <p:sldSz cx="9144000" cy="6858000" type="screen4x3"/>
  <p:notesSz cx="6794500" cy="99314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g 1" id="{9DD50BA3-64F5-4704-B828-9AF9FEB0A4C3}">
          <p14:sldIdLst>
            <p14:sldId id="344"/>
            <p14:sldId id="341"/>
            <p14:sldId id="285"/>
            <p14:sldId id="286"/>
            <p14:sldId id="287"/>
            <p14:sldId id="342"/>
          </p14:sldIdLst>
        </p14:section>
        <p14:section name="Dag 2" id="{8F38E12C-D1E4-4542-9C9F-0AF178E2F761}">
          <p14:sldIdLst>
            <p14:sldId id="343"/>
            <p14:sldId id="289"/>
            <p14:sldId id="291"/>
            <p14:sldId id="295"/>
          </p14:sldIdLst>
        </p14:section>
        <p14:section name="Dag 3" id="{198B21A2-3842-4DCB-8190-7F6BB37FD866}">
          <p14:sldIdLst>
            <p14:sldId id="290"/>
            <p14:sldId id="345"/>
            <p14:sldId id="297"/>
            <p14:sldId id="298"/>
            <p14:sldId id="299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391" autoAdjust="0"/>
  </p:normalViewPr>
  <p:slideViewPr>
    <p:cSldViewPr>
      <p:cViewPr varScale="1">
        <p:scale>
          <a:sx n="61" d="100"/>
          <a:sy n="61" d="100"/>
        </p:scale>
        <p:origin x="4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" d="25"/>
        <a:sy n="18" d="25"/>
      </p:scale>
      <p:origin x="0" y="-58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FCCB48-DE98-434E-B5FF-52D1C90A179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3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7A2F6-5AC0-4989-8DA9-09B6B756BBF9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23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4589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6894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A62C6-9BEC-4421-B5D2-3A28BE840BFB}" type="slidenum">
              <a:rPr lang="nn-NO" smtClean="0"/>
              <a:pPr>
                <a:defRPr/>
              </a:pPr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8406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9151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A62C6-9BEC-4421-B5D2-3A28BE840BFB}" type="slidenum">
              <a:rPr lang="nn-NO" smtClean="0"/>
              <a:pPr>
                <a:defRPr/>
              </a:pPr>
              <a:t>11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7737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2097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7545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8B31-F2AA-468C-B742-30BC43CAB9D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045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endParaRPr lang="en-US" dirty="0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6034087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11560" y="6400800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osaeg.no/uio/Ressursside/Rettighetsregist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Kreditorekstinksjon, fast eiendom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07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Forskjellige overleveringskrav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210050"/>
          </a:xfrm>
        </p:spPr>
        <p:txBody>
          <a:bodyPr/>
          <a:lstStyle/>
          <a:p>
            <a:r>
              <a:rPr lang="nb-NO" altLang="nb-NO" dirty="0" smtClean="0"/>
              <a:t>Legitimasjonsregler</a:t>
            </a:r>
          </a:p>
          <a:p>
            <a:pPr lvl="1"/>
            <a:r>
              <a:rPr lang="nb-NO" dirty="0" err="1"/>
              <a:t>gjeldsbrevl</a:t>
            </a:r>
            <a:r>
              <a:rPr lang="nb-NO" dirty="0"/>
              <a:t>. </a:t>
            </a:r>
            <a:r>
              <a:rPr lang="nb-NO" dirty="0" err="1"/>
              <a:t>kap</a:t>
            </a:r>
            <a:r>
              <a:rPr lang="nb-NO" dirty="0"/>
              <a:t> </a:t>
            </a:r>
            <a:r>
              <a:rPr lang="nb-NO" dirty="0" smtClean="0"/>
              <a:t>2</a:t>
            </a:r>
          </a:p>
          <a:p>
            <a:pPr lvl="1"/>
            <a:r>
              <a:rPr lang="nb-NO" dirty="0" smtClean="0"/>
              <a:t>godtroloven</a:t>
            </a:r>
            <a:endParaRPr lang="nb-NO" altLang="nb-NO" dirty="0" smtClean="0"/>
          </a:p>
          <a:p>
            <a:r>
              <a:rPr lang="nb-NO" altLang="nb-NO" dirty="0" smtClean="0"/>
              <a:t>Kreditorekstinksjon</a:t>
            </a:r>
          </a:p>
          <a:p>
            <a:pPr lvl="1"/>
            <a:r>
              <a:rPr lang="nb-NO" dirty="0"/>
              <a:t>panteloven §§ 3-1 og </a:t>
            </a:r>
            <a:r>
              <a:rPr lang="nb-NO" dirty="0" smtClean="0"/>
              <a:t>4-1</a:t>
            </a:r>
          </a:p>
          <a:p>
            <a:pPr lvl="1"/>
            <a:r>
              <a:rPr lang="nb-NO" altLang="nb-NO" dirty="0"/>
              <a:t>u</a:t>
            </a:r>
            <a:r>
              <a:rPr lang="nb-NO" altLang="nb-NO" dirty="0" smtClean="0"/>
              <a:t>lovfestet tradisjonsprinsipp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Avtale</a:t>
            </a:r>
            <a:br>
              <a:rPr lang="nb-NO" dirty="0" smtClean="0"/>
            </a:br>
            <a:r>
              <a:rPr lang="nb-NO" dirty="0" smtClean="0"/>
              <a:t>(= ingen egentlig rettsvernakt)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nb-NO" sz="4000" b="1" i="1" dirty="0" smtClean="0">
                <a:effectLst/>
                <a:latin typeface="+mj-lt"/>
                <a:ea typeface="+mj-ea"/>
                <a:cs typeface="+mj-cs"/>
              </a:rPr>
              <a:t>Pantel</a:t>
            </a:r>
            <a:r>
              <a:rPr kumimoji="1" lang="nb-NO" sz="4000" b="1" i="1" baseline="0" dirty="0" smtClean="0">
                <a:effectLst/>
                <a:latin typeface="+mj-lt"/>
                <a:ea typeface="+mj-ea"/>
                <a:cs typeface="+mj-cs"/>
              </a:rPr>
              <a:t> § 3-17 (1-2)</a:t>
            </a:r>
          </a:p>
        </p:txBody>
      </p:sp>
    </p:spTree>
    <p:extLst>
      <p:ext uri="{BB962C8B-B14F-4D97-AF65-F5344CB8AC3E}">
        <p14:creationId xmlns:p14="http://schemas.microsoft.com/office/powerpoint/2010/main" val="49377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Overlevering, løsøre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9743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Godtroloven nr. 37/1978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686800" cy="4210050"/>
          </a:xfrm>
        </p:spPr>
        <p:txBody>
          <a:bodyPr/>
          <a:lstStyle/>
          <a:p>
            <a:r>
              <a:rPr lang="nb-NO" dirty="0" smtClean="0"/>
              <a:t>Hovedregelen, § 1</a:t>
            </a:r>
          </a:p>
          <a:p>
            <a:r>
              <a:rPr lang="nb-NO" dirty="0" smtClean="0"/>
              <a:t>Overleveringskravet fratar A legitimasjonen</a:t>
            </a:r>
          </a:p>
          <a:p>
            <a:r>
              <a:rPr lang="nb-NO" dirty="0" smtClean="0"/>
              <a:t>Både hjemmels- og suksesjonskonflikter</a:t>
            </a:r>
          </a:p>
          <a:p>
            <a:r>
              <a:rPr lang="nb-NO" dirty="0" smtClean="0"/>
              <a:t>Ikke kreditorekstinksjon</a:t>
            </a:r>
          </a:p>
          <a:p>
            <a:r>
              <a:rPr lang="nb-NO" dirty="0" smtClean="0"/>
              <a:t>Tyveriunntaket, § 2, </a:t>
            </a:r>
            <a:r>
              <a:rPr lang="nb-NO" dirty="0" err="1" smtClean="0"/>
              <a:t>sml</a:t>
            </a:r>
            <a:r>
              <a:rPr lang="nb-NO" dirty="0" smtClean="0"/>
              <a:t> tingl. § 27.2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9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Godtroloven forts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Gaver, § 1</a:t>
            </a:r>
          </a:p>
          <a:p>
            <a:r>
              <a:rPr lang="nb-NO" dirty="0" smtClean="0"/>
              <a:t>Indirekte besittelse</a:t>
            </a:r>
          </a:p>
          <a:p>
            <a:r>
              <a:rPr lang="nb-NO" dirty="0" smtClean="0"/>
              <a:t>Forholdet til sjøloven, </a:t>
            </a:r>
            <a:r>
              <a:rPr lang="nb-NO" dirty="0" err="1" smtClean="0"/>
              <a:t>godtrol</a:t>
            </a:r>
            <a:r>
              <a:rPr lang="nb-NO" dirty="0" smtClean="0"/>
              <a:t>. § 4</a:t>
            </a:r>
          </a:p>
          <a:p>
            <a:r>
              <a:rPr lang="nb-NO" dirty="0" smtClean="0"/>
              <a:t>Forholdet til panteloven, </a:t>
            </a:r>
            <a:br>
              <a:rPr lang="nb-NO" dirty="0" smtClean="0"/>
            </a:br>
            <a:r>
              <a:rPr lang="nb-NO" dirty="0" smtClean="0"/>
              <a:t>pantel. §§ 1-2(4) og 3-17(3)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778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Overlevering for å hindre kreditorekstinksjon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178800" cy="4783410"/>
          </a:xfrm>
        </p:spPr>
        <p:txBody>
          <a:bodyPr/>
          <a:lstStyle/>
          <a:p>
            <a:pPr marL="342900" lvl="1" indent="-342900"/>
            <a:r>
              <a:rPr lang="nb-NO" dirty="0" smtClean="0"/>
              <a:t>Panteloven §§ </a:t>
            </a:r>
            <a:r>
              <a:rPr lang="nb-NO" dirty="0"/>
              <a:t>3-1 og </a:t>
            </a:r>
            <a:r>
              <a:rPr lang="nb-NO" dirty="0" smtClean="0"/>
              <a:t>4-1</a:t>
            </a:r>
          </a:p>
          <a:p>
            <a:pPr marL="342900" lvl="1" indent="-342900"/>
            <a:r>
              <a:rPr lang="nb-NO" smtClean="0"/>
              <a:t>«Tradisjonsprinsippet»</a:t>
            </a:r>
            <a:endParaRPr lang="nb-NO" dirty="0" smtClean="0"/>
          </a:p>
          <a:p>
            <a:pPr lvl="1"/>
            <a:r>
              <a:rPr lang="nb-NO" altLang="nb-NO" sz="2400" dirty="0" smtClean="0"/>
              <a:t>HR-2021-2248-A Aurstad</a:t>
            </a:r>
          </a:p>
          <a:p>
            <a:pPr lvl="1"/>
            <a:r>
              <a:rPr lang="nb-NO" altLang="nb-NO" sz="2400" dirty="0" smtClean="0"/>
              <a:t>Hensyn</a:t>
            </a:r>
          </a:p>
          <a:p>
            <a:pPr marL="742950" lvl="2" indent="-342900"/>
            <a:r>
              <a:rPr lang="nb-NO" dirty="0" smtClean="0"/>
              <a:t>Ku- og </a:t>
            </a:r>
            <a:r>
              <a:rPr lang="nb-NO" dirty="0"/>
              <a:t>jernskrapdommene (</a:t>
            </a:r>
            <a:r>
              <a:rPr lang="nb-NO" dirty="0" err="1" smtClean="0"/>
              <a:t>Rt</a:t>
            </a:r>
            <a:r>
              <a:rPr lang="nb-NO" dirty="0" smtClean="0"/>
              <a:t>. </a:t>
            </a:r>
            <a:r>
              <a:rPr lang="nb-NO" dirty="0"/>
              <a:t>1910 s.231 og </a:t>
            </a:r>
            <a:r>
              <a:rPr lang="nb-NO" dirty="0" err="1" smtClean="0"/>
              <a:t>Rt</a:t>
            </a:r>
            <a:r>
              <a:rPr lang="nb-NO" dirty="0" smtClean="0"/>
              <a:t>. 1912 s.263). Interesselæren.</a:t>
            </a:r>
          </a:p>
          <a:p>
            <a:pPr lvl="1"/>
            <a:r>
              <a:rPr lang="nb-NO" altLang="nb-NO" sz="2400" dirty="0" smtClean="0"/>
              <a:t>Andre unntak</a:t>
            </a:r>
          </a:p>
          <a:p>
            <a:pPr lvl="1"/>
            <a:r>
              <a:rPr lang="nb-NO" altLang="nb-NO" sz="2400" dirty="0" smtClean="0"/>
              <a:t>Forholdet til pant</a:t>
            </a:r>
          </a:p>
          <a:p>
            <a:pPr marL="400050" lvl="2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1374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Ekstinksjon og eiendomsrettens overgang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210050"/>
          </a:xfrm>
        </p:spPr>
        <p:txBody>
          <a:bodyPr/>
          <a:lstStyle/>
          <a:p>
            <a:r>
              <a:rPr lang="nb-NO" sz="2800" dirty="0" smtClean="0"/>
              <a:t>Overlevering</a:t>
            </a:r>
          </a:p>
          <a:p>
            <a:pPr lvl="1"/>
            <a:r>
              <a:rPr lang="nb-NO" sz="2400" dirty="0" err="1" smtClean="0"/>
              <a:t>Rettsvernakt</a:t>
            </a:r>
            <a:endParaRPr lang="nb-NO" sz="2400" dirty="0"/>
          </a:p>
          <a:p>
            <a:pPr lvl="1"/>
            <a:r>
              <a:rPr lang="nb-NO" sz="2400" dirty="0" smtClean="0"/>
              <a:t>Vilkår for eiendomsovergang</a:t>
            </a:r>
          </a:p>
          <a:p>
            <a:r>
              <a:rPr lang="nb-NO" sz="2800" dirty="0" smtClean="0"/>
              <a:t>Rettsvern uten eiendomsrett</a:t>
            </a:r>
            <a:br>
              <a:rPr lang="nb-NO" sz="2800" dirty="0" smtClean="0"/>
            </a:br>
            <a:r>
              <a:rPr lang="nb-NO" sz="2800" dirty="0" smtClean="0"/>
              <a:t>HR-2018-1265-A Deutsche bank</a:t>
            </a:r>
            <a:br>
              <a:rPr lang="nb-NO" sz="2800" dirty="0" smtClean="0"/>
            </a:br>
            <a:r>
              <a:rPr lang="nb-NO" sz="2800" dirty="0" smtClean="0"/>
              <a:t>Hva skal til for å få eiendomsretten til å gå over?</a:t>
            </a:r>
          </a:p>
          <a:p>
            <a:r>
              <a:rPr lang="nb-NO" sz="2800" dirty="0" smtClean="0"/>
              <a:t>Manglende rettsvern overflødiggjør spørsmålet om eiendomsretten har gått over</a:t>
            </a:r>
          </a:p>
          <a:p>
            <a:r>
              <a:rPr lang="nb-NO" sz="2800" dirty="0" smtClean="0"/>
              <a:t>Forholdet til </a:t>
            </a:r>
            <a:r>
              <a:rPr lang="nb-NO" sz="2800" dirty="0" err="1" smtClean="0"/>
              <a:t>stansingsrettten</a:t>
            </a: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37048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Hindring av kreditorsvik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091955"/>
              </p:ext>
            </p:extLst>
          </p:nvPr>
        </p:nvGraphicFramePr>
        <p:xfrm>
          <a:off x="251520" y="1772816"/>
          <a:ext cx="8703294" cy="508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37219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864468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83497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13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Kreditorekstinksjon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Dekningsloven 2-2 og </a:t>
            </a:r>
            <a:r>
              <a:rPr lang="nb-NO" dirty="0" err="1" smtClean="0"/>
              <a:t>tvangsfullbyrdelsesl</a:t>
            </a:r>
            <a:r>
              <a:rPr lang="nb-NO" dirty="0" smtClean="0"/>
              <a:t>. § 7-1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2015 s. 979 Borettslagsandel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23 (konkurs) 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</a:t>
            </a:r>
            <a:r>
              <a:rPr lang="nb-NO" baseline="0" dirty="0" smtClean="0"/>
              <a:t> </a:t>
            </a:r>
            <a:r>
              <a:rPr lang="nb-NO" dirty="0" smtClean="0"/>
              <a:t>§ 20 (utlegg)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HR-2017-33-A Forusstranda</a:t>
            </a:r>
          </a:p>
        </p:txBody>
      </p:sp>
    </p:spTree>
    <p:extLst>
      <p:ext uri="{BB962C8B-B14F-4D97-AF65-F5344CB8AC3E}">
        <p14:creationId xmlns:p14="http://schemas.microsoft.com/office/powerpoint/2010/main" val="37564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Tvangsfullbyrdelsesl</a:t>
            </a:r>
            <a:r>
              <a:rPr lang="nb-NO" dirty="0" smtClean="0"/>
              <a:t>. §§ 7-13 og 7-14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2100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1995 s. 1122 Bauer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1997 s. 1698 Sparebanken NOR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2008 s. 1025 Media 1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2010 s. 46 First Securities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nb-NO" dirty="0" smtClean="0"/>
              <a:t>---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1999 s. 247 Bygg og Trelast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2008 s. 586 Fagutleie</a:t>
            </a:r>
          </a:p>
        </p:txBody>
      </p:sp>
    </p:spTree>
    <p:extLst>
      <p:ext uri="{BB962C8B-B14F-4D97-AF65-F5344CB8AC3E}">
        <p14:creationId xmlns:p14="http://schemas.microsoft.com/office/powerpoint/2010/main" val="145980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36496" cy="114300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«</a:t>
            </a:r>
            <a:r>
              <a:rPr lang="nb-NO" dirty="0" err="1" smtClean="0"/>
              <a:t>Firkantdoktinen</a:t>
            </a:r>
            <a:r>
              <a:rPr lang="nb-NO" dirty="0" smtClean="0"/>
              <a:t>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1997 s. 1050 </a:t>
            </a:r>
            <a:r>
              <a:rPr lang="nb-NO" dirty="0" err="1" smtClean="0"/>
              <a:t>Momentum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1998 s. 268 </a:t>
            </a:r>
            <a:r>
              <a:rPr lang="nb-NO" dirty="0" err="1" smtClean="0"/>
              <a:t>Dorian</a:t>
            </a:r>
            <a:r>
              <a:rPr lang="nb-NO" dirty="0" smtClean="0"/>
              <a:t> Grey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1994 s. 1447 </a:t>
            </a:r>
            <a:r>
              <a:rPr lang="nb-NO" dirty="0" err="1" smtClean="0"/>
              <a:t>Huseby-Flatås</a:t>
            </a:r>
            <a:endParaRPr lang="nb-NO" dirty="0" smtClean="0"/>
          </a:p>
          <a:p>
            <a:pPr>
              <a:lnSpc>
                <a:spcPct val="115000"/>
              </a:lnSpc>
            </a:pPr>
            <a:r>
              <a:rPr lang="nb-NO" altLang="nb-NO" dirty="0"/>
              <a:t>HR-2021-2248-A Aurstad</a:t>
            </a:r>
          </a:p>
          <a:p>
            <a:pPr lvl="0">
              <a:lnSpc>
                <a:spcPct val="115000"/>
              </a:lnSpc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6625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Hvor effektivt er det?</a:t>
            </a:r>
            <a:endParaRPr lang="nb-NO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614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rettsvernakter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482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Registreringsordninger utenom grunnboken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likner på grunnboka (realregistre, jfr. pantel. § 1-1), f.eks. skipsregistrene</a:t>
            </a:r>
          </a:p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registrer noen rettighetsforhold, men ikke alle, og som gir grunnlag for å fravike «først i tid, best i rett»-regelen, f.eks. Løsøreregistret (tingl. § 34)</a:t>
            </a:r>
          </a:p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ikke gir grunnlag for å fravike «først i tid, best i rett»-regelen, f.eks. veimyndighetenes register over eierforhold til motorvogner</a:t>
            </a: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.</a:t>
            </a:r>
          </a:p>
          <a:p>
            <a:pPr marL="0" lvl="0" indent="0">
              <a:buNone/>
            </a:pPr>
            <a:r>
              <a:rPr lang="nb-NO" sz="2000" dirty="0">
                <a:latin typeface="+mj-lt"/>
                <a:ea typeface="+mj-ea"/>
                <a:cs typeface="+mj-cs"/>
              </a:rPr>
              <a:t>Jfr. </a:t>
            </a:r>
            <a:r>
              <a:rPr lang="nb-NO" sz="2000" dirty="0">
                <a:latin typeface="+mj-lt"/>
                <a:ea typeface="+mj-ea"/>
                <a:cs typeface="+mj-cs"/>
                <a:hlinkClick r:id="rId3"/>
              </a:rPr>
              <a:t>https://rosaeg.no/uio/Ressursside/Rettighetsregistre.pdf</a:t>
            </a:r>
            <a:endParaRPr kumimoji="1" lang="nb-NO" sz="2000" b="1" i="1" dirty="0" smtClean="0"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021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Notifikasjon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Gjeldsbrevloven </a:t>
            </a:r>
            <a:r>
              <a:rPr lang="nb-NO" smtClean="0"/>
              <a:t>§ 29</a:t>
            </a:r>
            <a:endParaRPr lang="nb-NO" dirty="0" smtClean="0"/>
          </a:p>
          <a:p>
            <a:r>
              <a:rPr lang="nb-NO" dirty="0" smtClean="0"/>
              <a:t>Pantel</a:t>
            </a:r>
            <a:r>
              <a:rPr lang="nb-NO" dirty="0"/>
              <a:t>. § </a:t>
            </a:r>
            <a:r>
              <a:rPr lang="nb-NO" dirty="0" smtClean="0"/>
              <a:t>4-5</a:t>
            </a:r>
          </a:p>
          <a:p>
            <a:r>
              <a:rPr lang="nb-NO" dirty="0" err="1"/>
              <a:t>A</a:t>
            </a:r>
            <a:r>
              <a:rPr lang="nb-NO" dirty="0" err="1" smtClean="0"/>
              <a:t>ksjel</a:t>
            </a:r>
            <a:r>
              <a:rPr lang="nb-NO" dirty="0"/>
              <a:t>.§ 4-13</a:t>
            </a:r>
          </a:p>
        </p:txBody>
      </p:sp>
    </p:spTree>
    <p:extLst>
      <p:ext uri="{BB962C8B-B14F-4D97-AF65-F5344CB8AC3E}">
        <p14:creationId xmlns:p14="http://schemas.microsoft.com/office/powerpoint/2010/main" val="306597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FargemalERno</Template>
  <TotalTime>1345</TotalTime>
  <Words>446</Words>
  <Application>Microsoft Office PowerPoint</Application>
  <PresentationFormat>On-screen Show (4:3)</PresentationFormat>
  <Paragraphs>83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Comic Sans MS</vt:lpstr>
      <vt:lpstr>7_FargemalERno</vt:lpstr>
      <vt:lpstr>Kreditorekstinksjon, fast eiendom</vt:lpstr>
      <vt:lpstr>Hindring av kreditorsvik</vt:lpstr>
      <vt:lpstr>Kreditorekstinksjon</vt:lpstr>
      <vt:lpstr>Tvangsfullbyrdelsesl. §§ 7-13 og 7-14 </vt:lpstr>
      <vt:lpstr>«Firkantdoktinen»</vt:lpstr>
      <vt:lpstr>Hvor effektivt er det?</vt:lpstr>
      <vt:lpstr>Andre rettsvernakter</vt:lpstr>
      <vt:lpstr>Registreringsordninger utenom grunnboken</vt:lpstr>
      <vt:lpstr>Notifikasjon</vt:lpstr>
      <vt:lpstr>Forskjellige overleveringskrav</vt:lpstr>
      <vt:lpstr>Avtale (= ingen egentlig rettsvernakt)</vt:lpstr>
      <vt:lpstr>Overlevering, løsøre</vt:lpstr>
      <vt:lpstr>Godtroloven nr. 37/1978</vt:lpstr>
      <vt:lpstr>Godtroloven forts</vt:lpstr>
      <vt:lpstr>Overlevering for å hindre kreditorekstinksjon</vt:lpstr>
      <vt:lpstr>Ekstinksjon og eiendomsrettens overgang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Røsæg</dc:creator>
  <cp:lastModifiedBy>Erik Røsæg</cp:lastModifiedBy>
  <cp:revision>125</cp:revision>
  <cp:lastPrinted>2017-02-14T07:13:43Z</cp:lastPrinted>
  <dcterms:created xsi:type="dcterms:W3CDTF">2016-01-15T04:44:18Z</dcterms:created>
  <dcterms:modified xsi:type="dcterms:W3CDTF">2023-02-20T19:18:19Z</dcterms:modified>
</cp:coreProperties>
</file>